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imo" panose="020B0604020202020204" charset="0"/>
      <p:regular r:id="rId13"/>
    </p:embeddedFont>
    <p:embeddedFont>
      <p:font typeface="Canva Sans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00" d="100"/>
          <a:sy n="300" d="100"/>
        </p:scale>
        <p:origin x="-12474" y="-73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6096000"/>
            <a:chOff x="0" y="0"/>
            <a:chExt cx="24384000" cy="8128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8128000"/>
            </a:xfrm>
            <a:custGeom>
              <a:avLst/>
              <a:gdLst/>
              <a:ahLst/>
              <a:cxnLst/>
              <a:rect l="l" t="t" r="r" b="b"/>
              <a:pathLst>
                <a:path w="24384000" h="8128000">
                  <a:moveTo>
                    <a:pt x="0" y="0"/>
                  </a:moveTo>
                  <a:lnTo>
                    <a:pt x="24384000" y="0"/>
                  </a:lnTo>
                  <a:lnTo>
                    <a:pt x="24384000" y="8128000"/>
                  </a:lnTo>
                  <a:lnTo>
                    <a:pt x="0" y="812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10058432"/>
            <a:ext cx="18288000" cy="365782"/>
            <a:chOff x="0" y="0"/>
            <a:chExt cx="4816593" cy="963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96338"/>
            </a:xfrm>
            <a:custGeom>
              <a:avLst/>
              <a:gdLst/>
              <a:ahLst/>
              <a:cxnLst/>
              <a:rect l="l" t="t" r="r" b="b"/>
              <a:pathLst>
                <a:path w="4816592" h="96338">
                  <a:moveTo>
                    <a:pt x="0" y="0"/>
                  </a:moveTo>
                  <a:lnTo>
                    <a:pt x="4816592" y="0"/>
                  </a:lnTo>
                  <a:lnTo>
                    <a:pt x="4816592" y="96338"/>
                  </a:lnTo>
                  <a:lnTo>
                    <a:pt x="0" y="96338"/>
                  </a:lnTo>
                  <a:close/>
                </a:path>
              </a:pathLst>
            </a:custGeom>
            <a:gradFill rotWithShape="1">
              <a:gsLst>
                <a:gs pos="0">
                  <a:srgbClr val="368CF9">
                    <a:alpha val="100000"/>
                  </a:srgbClr>
                </a:gs>
                <a:gs pos="100000">
                  <a:srgbClr val="002074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134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80771" y="6777800"/>
            <a:ext cx="16858355" cy="656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2"/>
              </a:lnSpc>
            </a:pPr>
            <a:r>
              <a:rPr lang="en-US" sz="3200">
                <a:solidFill>
                  <a:srgbClr val="202729"/>
                </a:solidFill>
                <a:latin typeface="Arimo"/>
                <a:ea typeface="Arimo"/>
                <a:cs typeface="Arimo"/>
                <a:sym typeface="Arimo"/>
              </a:rPr>
              <a:t>Team Name 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8884" y="8715565"/>
            <a:ext cx="16858355" cy="393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8"/>
              </a:lnSpc>
            </a:pPr>
            <a:r>
              <a:rPr lang="en-US" sz="3200">
                <a:solidFill>
                  <a:srgbClr val="202729"/>
                </a:solidFill>
                <a:latin typeface="Arimo"/>
                <a:ea typeface="Arimo"/>
                <a:cs typeface="Arimo"/>
                <a:sym typeface="Arimo"/>
              </a:rPr>
              <a:t>Problem Statement 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1756" y="7727318"/>
            <a:ext cx="16858355" cy="656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2"/>
              </a:lnSpc>
            </a:pPr>
            <a:r>
              <a:rPr lang="en-US" sz="3200">
                <a:solidFill>
                  <a:srgbClr val="202729"/>
                </a:solidFill>
                <a:latin typeface="Arimo"/>
                <a:ea typeface="Arimo"/>
                <a:cs typeface="Arimo"/>
                <a:sym typeface="Arimo"/>
              </a:rPr>
              <a:t>Team Leader Name :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5547481" y="6990649"/>
            <a:ext cx="2211189" cy="2118871"/>
            <a:chOff x="0" y="0"/>
            <a:chExt cx="582371" cy="5580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82371" cy="558057"/>
            </a:xfrm>
            <a:custGeom>
              <a:avLst/>
              <a:gdLst/>
              <a:ahLst/>
              <a:cxnLst/>
              <a:rect l="l" t="t" r="r" b="b"/>
              <a:pathLst>
                <a:path w="582371" h="558057">
                  <a:moveTo>
                    <a:pt x="178564" y="0"/>
                  </a:moveTo>
                  <a:lnTo>
                    <a:pt x="403807" y="0"/>
                  </a:lnTo>
                  <a:cubicBezTo>
                    <a:pt x="502425" y="0"/>
                    <a:pt x="582371" y="79946"/>
                    <a:pt x="582371" y="178564"/>
                  </a:cubicBezTo>
                  <a:lnTo>
                    <a:pt x="582371" y="379493"/>
                  </a:lnTo>
                  <a:cubicBezTo>
                    <a:pt x="582371" y="426851"/>
                    <a:pt x="563558" y="472269"/>
                    <a:pt x="530071" y="505756"/>
                  </a:cubicBezTo>
                  <a:cubicBezTo>
                    <a:pt x="496583" y="539244"/>
                    <a:pt x="451165" y="558057"/>
                    <a:pt x="403807" y="558057"/>
                  </a:cubicBezTo>
                  <a:lnTo>
                    <a:pt x="178564" y="558057"/>
                  </a:lnTo>
                  <a:cubicBezTo>
                    <a:pt x="79946" y="558057"/>
                    <a:pt x="0" y="478111"/>
                    <a:pt x="0" y="379493"/>
                  </a:cubicBezTo>
                  <a:lnTo>
                    <a:pt x="0" y="178564"/>
                  </a:lnTo>
                  <a:cubicBezTo>
                    <a:pt x="0" y="79946"/>
                    <a:pt x="79946" y="0"/>
                    <a:pt x="178564" y="0"/>
                  </a:cubicBezTo>
                  <a:close/>
                </a:path>
              </a:pathLst>
            </a:custGeom>
            <a:solidFill>
              <a:srgbClr val="95C3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582371" cy="6247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</a:pPr>
              <a:r>
                <a:rPr lang="en-US" sz="33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LOGO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951121" y="2571782"/>
          <a:ext cx="14478000" cy="7162800"/>
        </p:xfrm>
        <a:graphic>
          <a:graphicData uri="http://schemas.openxmlformats.org/drawingml/2006/table">
            <a:tbl>
              <a:tblPr/>
              <a:tblGrid>
                <a:gridCol w="723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1400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Team Leader: </a:t>
                      </a: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Name:</a:t>
                      </a:r>
                    </a:p>
                    <a:p>
                      <a:pPr algn="l">
                        <a:lnSpc>
                          <a:spcPts val="3359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College:</a:t>
                      </a: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Team Member-1: </a:t>
                      </a: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Name:</a:t>
                      </a:r>
                    </a:p>
                    <a:p>
                      <a:pPr algn="l">
                        <a:lnSpc>
                          <a:spcPts val="3359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College:</a:t>
                      </a:r>
                    </a:p>
                    <a:p>
                      <a:pPr algn="l">
                        <a:lnSpc>
                          <a:spcPts val="3359"/>
                        </a:lnSpc>
                      </a:pPr>
                      <a:endParaRPr lang="en-US" sz="2799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400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Team Member-2: </a:t>
                      </a: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Name:</a:t>
                      </a:r>
                    </a:p>
                    <a:p>
                      <a:pPr algn="l">
                        <a:lnSpc>
                          <a:spcPts val="3359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College:</a:t>
                      </a:r>
                    </a:p>
                    <a:p>
                      <a:pPr algn="l">
                        <a:lnSpc>
                          <a:spcPts val="3359"/>
                        </a:lnSpc>
                      </a:pPr>
                      <a:endParaRPr lang="en-US" sz="2799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>
                        <a:lnSpc>
                          <a:spcPts val="3359"/>
                        </a:lnSpc>
                      </a:pPr>
                      <a:endParaRPr lang="en-US" sz="2799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Team Member-3: </a:t>
                      </a: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3359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Name:</a:t>
                      </a:r>
                    </a:p>
                    <a:p>
                      <a:pPr algn="l">
                        <a:lnSpc>
                          <a:spcPts val="3359"/>
                        </a:lnSpc>
                      </a:pPr>
                      <a:r>
                        <a:rPr lang="en-US" sz="2799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College:</a:t>
                      </a:r>
                    </a:p>
                    <a:p>
                      <a:pPr algn="l">
                        <a:lnSpc>
                          <a:spcPts val="3359"/>
                        </a:lnSpc>
                      </a:pPr>
                      <a:endParaRPr lang="en-US" sz="2799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>
                        <a:lnSpc>
                          <a:spcPts val="3359"/>
                        </a:lnSpc>
                      </a:pPr>
                      <a:endParaRPr lang="en-US" sz="2799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Off x="0" y="0"/>
            <a:chExt cx="24384000" cy="13716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371600"/>
              <a:chOff x="0" y="0"/>
              <a:chExt cx="4816593" cy="2709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709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"/>
                    </a:lnTo>
                    <a:lnTo>
                      <a:pt x="0" y="2709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73F7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30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2847380" y="112237"/>
              <a:ext cx="1280961" cy="1130448"/>
            </a:xfrm>
            <a:custGeom>
              <a:avLst/>
              <a:gdLst/>
              <a:ahLst/>
              <a:cxnLst/>
              <a:rect l="l" t="t" r="r" b="b"/>
              <a:pathLst>
                <a:path w="1280961" h="1130448">
                  <a:moveTo>
                    <a:pt x="0" y="0"/>
                  </a:moveTo>
                  <a:lnTo>
                    <a:pt x="1280961" y="0"/>
                  </a:lnTo>
                  <a:lnTo>
                    <a:pt x="1280961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1134669" y="112237"/>
              <a:ext cx="1216471" cy="1130448"/>
            </a:xfrm>
            <a:custGeom>
              <a:avLst/>
              <a:gdLst/>
              <a:ahLst/>
              <a:cxnLst/>
              <a:rect l="l" t="t" r="r" b="b"/>
              <a:pathLst>
                <a:path w="1216471" h="1130448">
                  <a:moveTo>
                    <a:pt x="0" y="0"/>
                  </a:moveTo>
                  <a:lnTo>
                    <a:pt x="1216470" y="0"/>
                  </a:lnTo>
                  <a:lnTo>
                    <a:pt x="1216470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>
              <a:off x="22567192" y="86357"/>
              <a:ext cx="0" cy="1186193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Freeform 10"/>
            <p:cNvSpPr/>
            <p:nvPr/>
          </p:nvSpPr>
          <p:spPr>
            <a:xfrm>
              <a:off x="57436" y="56273"/>
              <a:ext cx="1242375" cy="1242375"/>
            </a:xfrm>
            <a:custGeom>
              <a:avLst/>
              <a:gdLst/>
              <a:ahLst/>
              <a:cxnLst/>
              <a:rect l="l" t="t" r="r" b="b"/>
              <a:pathLst>
                <a:path w="1242375" h="1242375">
                  <a:moveTo>
                    <a:pt x="0" y="0"/>
                  </a:moveTo>
                  <a:lnTo>
                    <a:pt x="1242375" y="0"/>
                  </a:lnTo>
                  <a:lnTo>
                    <a:pt x="1242375" y="1242376"/>
                  </a:lnTo>
                  <a:lnTo>
                    <a:pt x="0" y="1242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6832425" y="1410052"/>
            <a:ext cx="4623149" cy="83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8"/>
              </a:lnSpc>
            </a:pPr>
            <a:r>
              <a:rPr lang="en-US" sz="41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Team Members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0" y="10058432"/>
            <a:ext cx="18288000" cy="365782"/>
            <a:chOff x="0" y="0"/>
            <a:chExt cx="4816593" cy="9633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96338"/>
            </a:xfrm>
            <a:custGeom>
              <a:avLst/>
              <a:gdLst/>
              <a:ahLst/>
              <a:cxnLst/>
              <a:rect l="l" t="t" r="r" b="b"/>
              <a:pathLst>
                <a:path w="4816592" h="96338">
                  <a:moveTo>
                    <a:pt x="0" y="0"/>
                  </a:moveTo>
                  <a:lnTo>
                    <a:pt x="4816592" y="0"/>
                  </a:lnTo>
                  <a:lnTo>
                    <a:pt x="4816592" y="96338"/>
                  </a:lnTo>
                  <a:lnTo>
                    <a:pt x="0" y="96338"/>
                  </a:lnTo>
                  <a:close/>
                </a:path>
              </a:pathLst>
            </a:custGeom>
            <a:gradFill rotWithShape="1">
              <a:gsLst>
                <a:gs pos="0">
                  <a:srgbClr val="368CF9">
                    <a:alpha val="100000"/>
                  </a:srgbClr>
                </a:gs>
                <a:gs pos="100000">
                  <a:srgbClr val="002074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816593" cy="134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4823" y="1828048"/>
            <a:ext cx="14955745" cy="739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0"/>
              </a:lnSpc>
            </a:pPr>
            <a:r>
              <a:rPr lang="en-US" sz="3225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 Opportunity should be able to explain the following:</a:t>
            </a:r>
          </a:p>
          <a:p>
            <a:pPr marL="1030544" lvl="1" indent="-515272" algn="l">
              <a:lnSpc>
                <a:spcPts val="4644"/>
              </a:lnSpc>
              <a:buFont typeface="Arial"/>
              <a:buChar char="•"/>
            </a:pPr>
            <a:r>
              <a:rPr lang="en-US" sz="3225">
                <a:solidFill>
                  <a:srgbClr val="595959"/>
                </a:solidFill>
                <a:latin typeface="Arimo"/>
                <a:ea typeface="Arimo"/>
                <a:cs typeface="Arimo"/>
                <a:sym typeface="Arimo"/>
              </a:rPr>
              <a:t>How different is it from any of the other existing ideas?</a:t>
            </a:r>
          </a:p>
          <a:p>
            <a:pPr marL="1030544" lvl="1" indent="-515272" algn="l">
              <a:lnSpc>
                <a:spcPts val="4644"/>
              </a:lnSpc>
              <a:buFont typeface="Arial"/>
              <a:buChar char="•"/>
            </a:pPr>
            <a:r>
              <a:rPr lang="en-US" sz="3225">
                <a:solidFill>
                  <a:srgbClr val="595959"/>
                </a:solidFill>
                <a:latin typeface="Arimo"/>
                <a:ea typeface="Arimo"/>
                <a:cs typeface="Arimo"/>
                <a:sym typeface="Arimo"/>
              </a:rPr>
              <a:t>How will it be able to solve the problem?</a:t>
            </a:r>
          </a:p>
          <a:p>
            <a:pPr marL="1030544" lvl="1" indent="-515272" algn="l">
              <a:lnSpc>
                <a:spcPts val="4644"/>
              </a:lnSpc>
              <a:buFont typeface="Arial"/>
              <a:buChar char="•"/>
            </a:pPr>
            <a:r>
              <a:rPr lang="en-US" sz="3225">
                <a:solidFill>
                  <a:srgbClr val="595959"/>
                </a:solidFill>
                <a:latin typeface="Arimo"/>
                <a:ea typeface="Arimo"/>
                <a:cs typeface="Arimo"/>
                <a:sym typeface="Arimo"/>
              </a:rPr>
              <a:t>USP of the proposed solution</a:t>
            </a:r>
          </a:p>
          <a:p>
            <a:pPr marL="1030544" lvl="1" indent="-515272" algn="l">
              <a:lnSpc>
                <a:spcPts val="3560"/>
              </a:lnSpc>
            </a:pPr>
            <a:endParaRPr lang="en-US" sz="3225">
              <a:solidFill>
                <a:srgbClr val="59595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Off x="0" y="0"/>
            <a:chExt cx="24384000" cy="13716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371600"/>
              <a:chOff x="0" y="0"/>
              <a:chExt cx="4816593" cy="2709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709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"/>
                    </a:lnTo>
                    <a:lnTo>
                      <a:pt x="0" y="2709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73F7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30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2847380" y="112237"/>
              <a:ext cx="1280961" cy="1130448"/>
            </a:xfrm>
            <a:custGeom>
              <a:avLst/>
              <a:gdLst/>
              <a:ahLst/>
              <a:cxnLst/>
              <a:rect l="l" t="t" r="r" b="b"/>
              <a:pathLst>
                <a:path w="1280961" h="1130448">
                  <a:moveTo>
                    <a:pt x="0" y="0"/>
                  </a:moveTo>
                  <a:lnTo>
                    <a:pt x="1280961" y="0"/>
                  </a:lnTo>
                  <a:lnTo>
                    <a:pt x="1280961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1134669" y="112237"/>
              <a:ext cx="1216471" cy="1130448"/>
            </a:xfrm>
            <a:custGeom>
              <a:avLst/>
              <a:gdLst/>
              <a:ahLst/>
              <a:cxnLst/>
              <a:rect l="l" t="t" r="r" b="b"/>
              <a:pathLst>
                <a:path w="1216471" h="1130448">
                  <a:moveTo>
                    <a:pt x="0" y="0"/>
                  </a:moveTo>
                  <a:lnTo>
                    <a:pt x="1216470" y="0"/>
                  </a:lnTo>
                  <a:lnTo>
                    <a:pt x="1216470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>
              <a:off x="22567192" y="86357"/>
              <a:ext cx="0" cy="1186193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Freeform 10"/>
            <p:cNvSpPr/>
            <p:nvPr/>
          </p:nvSpPr>
          <p:spPr>
            <a:xfrm>
              <a:off x="57436" y="56273"/>
              <a:ext cx="1242375" cy="1242375"/>
            </a:xfrm>
            <a:custGeom>
              <a:avLst/>
              <a:gdLst/>
              <a:ahLst/>
              <a:cxnLst/>
              <a:rect l="l" t="t" r="r" b="b"/>
              <a:pathLst>
                <a:path w="1242375" h="1242375">
                  <a:moveTo>
                    <a:pt x="0" y="0"/>
                  </a:moveTo>
                  <a:lnTo>
                    <a:pt x="1242375" y="0"/>
                  </a:lnTo>
                  <a:lnTo>
                    <a:pt x="1242375" y="1242376"/>
                  </a:lnTo>
                  <a:lnTo>
                    <a:pt x="0" y="1242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0" y="10058432"/>
            <a:ext cx="18288000" cy="365782"/>
            <a:chOff x="0" y="0"/>
            <a:chExt cx="4816593" cy="963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6338"/>
            </a:xfrm>
            <a:custGeom>
              <a:avLst/>
              <a:gdLst/>
              <a:ahLst/>
              <a:cxnLst/>
              <a:rect l="l" t="t" r="r" b="b"/>
              <a:pathLst>
                <a:path w="4816592" h="96338">
                  <a:moveTo>
                    <a:pt x="0" y="0"/>
                  </a:moveTo>
                  <a:lnTo>
                    <a:pt x="4816592" y="0"/>
                  </a:lnTo>
                  <a:lnTo>
                    <a:pt x="4816592" y="96338"/>
                  </a:lnTo>
                  <a:lnTo>
                    <a:pt x="0" y="96338"/>
                  </a:lnTo>
                  <a:close/>
                </a:path>
              </a:pathLst>
            </a:custGeom>
            <a:gradFill rotWithShape="1">
              <a:gsLst>
                <a:gs pos="0">
                  <a:srgbClr val="368CF9">
                    <a:alpha val="100000"/>
                  </a:srgbClr>
                </a:gs>
                <a:gs pos="100000">
                  <a:srgbClr val="002074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16593" cy="134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4823" y="1608973"/>
            <a:ext cx="14955745" cy="5166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32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List of features offered by the solution</a:t>
            </a:r>
          </a:p>
          <a:p>
            <a:pPr algn="l">
              <a:lnSpc>
                <a:spcPts val="4416"/>
              </a:lnSpc>
            </a:pPr>
            <a:r>
              <a:rPr lang="en-US" sz="3200">
                <a:solidFill>
                  <a:srgbClr val="595959"/>
                </a:solidFill>
                <a:latin typeface="Arimo"/>
                <a:ea typeface="Arimo"/>
                <a:cs typeface="Arimo"/>
                <a:sym typeface="Arimo"/>
              </a:rPr>
              <a:t>It is always better to add a few visual representations (drawings/sketches/illustrations etc.) to your presentation, it adds to the power through which it reaches the audience.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Off x="0" y="0"/>
            <a:chExt cx="24384000" cy="13716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371600"/>
              <a:chOff x="0" y="0"/>
              <a:chExt cx="4816593" cy="2709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709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"/>
                    </a:lnTo>
                    <a:lnTo>
                      <a:pt x="0" y="2709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73F7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30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2847380" y="112237"/>
              <a:ext cx="1280961" cy="1130448"/>
            </a:xfrm>
            <a:custGeom>
              <a:avLst/>
              <a:gdLst/>
              <a:ahLst/>
              <a:cxnLst/>
              <a:rect l="l" t="t" r="r" b="b"/>
              <a:pathLst>
                <a:path w="1280961" h="1130448">
                  <a:moveTo>
                    <a:pt x="0" y="0"/>
                  </a:moveTo>
                  <a:lnTo>
                    <a:pt x="1280961" y="0"/>
                  </a:lnTo>
                  <a:lnTo>
                    <a:pt x="1280961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1134669" y="112237"/>
              <a:ext cx="1216471" cy="1130448"/>
            </a:xfrm>
            <a:custGeom>
              <a:avLst/>
              <a:gdLst/>
              <a:ahLst/>
              <a:cxnLst/>
              <a:rect l="l" t="t" r="r" b="b"/>
              <a:pathLst>
                <a:path w="1216471" h="1130448">
                  <a:moveTo>
                    <a:pt x="0" y="0"/>
                  </a:moveTo>
                  <a:lnTo>
                    <a:pt x="1216470" y="0"/>
                  </a:lnTo>
                  <a:lnTo>
                    <a:pt x="1216470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>
              <a:off x="22567192" y="86357"/>
              <a:ext cx="0" cy="1186193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Freeform 10"/>
            <p:cNvSpPr/>
            <p:nvPr/>
          </p:nvSpPr>
          <p:spPr>
            <a:xfrm>
              <a:off x="57436" y="56273"/>
              <a:ext cx="1242375" cy="1242375"/>
            </a:xfrm>
            <a:custGeom>
              <a:avLst/>
              <a:gdLst/>
              <a:ahLst/>
              <a:cxnLst/>
              <a:rect l="l" t="t" r="r" b="b"/>
              <a:pathLst>
                <a:path w="1242375" h="1242375">
                  <a:moveTo>
                    <a:pt x="0" y="0"/>
                  </a:moveTo>
                  <a:lnTo>
                    <a:pt x="1242375" y="0"/>
                  </a:lnTo>
                  <a:lnTo>
                    <a:pt x="1242375" y="1242376"/>
                  </a:lnTo>
                  <a:lnTo>
                    <a:pt x="0" y="1242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0" y="10058432"/>
            <a:ext cx="18288000" cy="365782"/>
            <a:chOff x="0" y="0"/>
            <a:chExt cx="4816593" cy="963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6338"/>
            </a:xfrm>
            <a:custGeom>
              <a:avLst/>
              <a:gdLst/>
              <a:ahLst/>
              <a:cxnLst/>
              <a:rect l="l" t="t" r="r" b="b"/>
              <a:pathLst>
                <a:path w="4816592" h="96338">
                  <a:moveTo>
                    <a:pt x="0" y="0"/>
                  </a:moveTo>
                  <a:lnTo>
                    <a:pt x="4816592" y="0"/>
                  </a:lnTo>
                  <a:lnTo>
                    <a:pt x="4816592" y="96338"/>
                  </a:lnTo>
                  <a:lnTo>
                    <a:pt x="0" y="96338"/>
                  </a:lnTo>
                  <a:close/>
                </a:path>
              </a:pathLst>
            </a:custGeom>
            <a:gradFill rotWithShape="1">
              <a:gsLst>
                <a:gs pos="0">
                  <a:srgbClr val="368CF9">
                    <a:alpha val="100000"/>
                  </a:srgbClr>
                </a:gs>
                <a:gs pos="100000">
                  <a:srgbClr val="002074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16593" cy="134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4823" y="1732798"/>
            <a:ext cx="14955745" cy="504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n-US" sz="32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Process flow diagram or Use-case diagram</a:t>
            </a:r>
          </a:p>
          <a:p>
            <a:pPr algn="l">
              <a:lnSpc>
                <a:spcPts val="4416"/>
              </a:lnSpc>
            </a:pPr>
            <a:r>
              <a:rPr lang="en-US" sz="3200">
                <a:solidFill>
                  <a:srgbClr val="595959"/>
                </a:solidFill>
                <a:latin typeface="Arimo"/>
                <a:ea typeface="Arimo"/>
                <a:cs typeface="Arimo"/>
                <a:sym typeface="Arimo"/>
              </a:rPr>
              <a:t>Add a flow diagram or a use case diagram or an architecture diagram.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Off x="0" y="0"/>
            <a:chExt cx="24384000" cy="13716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371600"/>
              <a:chOff x="0" y="0"/>
              <a:chExt cx="4816593" cy="2709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709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"/>
                    </a:lnTo>
                    <a:lnTo>
                      <a:pt x="0" y="2709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73F7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30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2847380" y="112237"/>
              <a:ext cx="1280961" cy="1130448"/>
            </a:xfrm>
            <a:custGeom>
              <a:avLst/>
              <a:gdLst/>
              <a:ahLst/>
              <a:cxnLst/>
              <a:rect l="l" t="t" r="r" b="b"/>
              <a:pathLst>
                <a:path w="1280961" h="1130448">
                  <a:moveTo>
                    <a:pt x="0" y="0"/>
                  </a:moveTo>
                  <a:lnTo>
                    <a:pt x="1280961" y="0"/>
                  </a:lnTo>
                  <a:lnTo>
                    <a:pt x="1280961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1134669" y="112237"/>
              <a:ext cx="1216471" cy="1130448"/>
            </a:xfrm>
            <a:custGeom>
              <a:avLst/>
              <a:gdLst/>
              <a:ahLst/>
              <a:cxnLst/>
              <a:rect l="l" t="t" r="r" b="b"/>
              <a:pathLst>
                <a:path w="1216471" h="1130448">
                  <a:moveTo>
                    <a:pt x="0" y="0"/>
                  </a:moveTo>
                  <a:lnTo>
                    <a:pt x="1216470" y="0"/>
                  </a:lnTo>
                  <a:lnTo>
                    <a:pt x="1216470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>
              <a:off x="22567192" y="86357"/>
              <a:ext cx="0" cy="1186193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Freeform 10"/>
            <p:cNvSpPr/>
            <p:nvPr/>
          </p:nvSpPr>
          <p:spPr>
            <a:xfrm>
              <a:off x="57436" y="56273"/>
              <a:ext cx="1242375" cy="1242375"/>
            </a:xfrm>
            <a:custGeom>
              <a:avLst/>
              <a:gdLst/>
              <a:ahLst/>
              <a:cxnLst/>
              <a:rect l="l" t="t" r="r" b="b"/>
              <a:pathLst>
                <a:path w="1242375" h="1242375">
                  <a:moveTo>
                    <a:pt x="0" y="0"/>
                  </a:moveTo>
                  <a:lnTo>
                    <a:pt x="1242375" y="0"/>
                  </a:lnTo>
                  <a:lnTo>
                    <a:pt x="1242375" y="1242376"/>
                  </a:lnTo>
                  <a:lnTo>
                    <a:pt x="0" y="1242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0" y="10058432"/>
            <a:ext cx="18288000" cy="365782"/>
            <a:chOff x="0" y="0"/>
            <a:chExt cx="4816593" cy="963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6338"/>
            </a:xfrm>
            <a:custGeom>
              <a:avLst/>
              <a:gdLst/>
              <a:ahLst/>
              <a:cxnLst/>
              <a:rect l="l" t="t" r="r" b="b"/>
              <a:pathLst>
                <a:path w="4816592" h="96338">
                  <a:moveTo>
                    <a:pt x="0" y="0"/>
                  </a:moveTo>
                  <a:lnTo>
                    <a:pt x="4816592" y="0"/>
                  </a:lnTo>
                  <a:lnTo>
                    <a:pt x="4816592" y="96338"/>
                  </a:lnTo>
                  <a:lnTo>
                    <a:pt x="0" y="96338"/>
                  </a:lnTo>
                  <a:close/>
                </a:path>
              </a:pathLst>
            </a:custGeom>
            <a:gradFill rotWithShape="1">
              <a:gsLst>
                <a:gs pos="0">
                  <a:srgbClr val="368CF9">
                    <a:alpha val="100000"/>
                  </a:srgbClr>
                </a:gs>
                <a:gs pos="100000">
                  <a:srgbClr val="002074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16593" cy="134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4823" y="1732798"/>
            <a:ext cx="14955745" cy="504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n-US" sz="32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Wireframes/Mock diagrams of the proposed solution (optional)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Off x="0" y="0"/>
            <a:chExt cx="24384000" cy="13716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371600"/>
              <a:chOff x="0" y="0"/>
              <a:chExt cx="4816593" cy="2709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709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"/>
                    </a:lnTo>
                    <a:lnTo>
                      <a:pt x="0" y="2709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73F7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30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2847380" y="112237"/>
              <a:ext cx="1280961" cy="1130448"/>
            </a:xfrm>
            <a:custGeom>
              <a:avLst/>
              <a:gdLst/>
              <a:ahLst/>
              <a:cxnLst/>
              <a:rect l="l" t="t" r="r" b="b"/>
              <a:pathLst>
                <a:path w="1280961" h="1130448">
                  <a:moveTo>
                    <a:pt x="0" y="0"/>
                  </a:moveTo>
                  <a:lnTo>
                    <a:pt x="1280961" y="0"/>
                  </a:lnTo>
                  <a:lnTo>
                    <a:pt x="1280961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1134669" y="112237"/>
              <a:ext cx="1216471" cy="1130448"/>
            </a:xfrm>
            <a:custGeom>
              <a:avLst/>
              <a:gdLst/>
              <a:ahLst/>
              <a:cxnLst/>
              <a:rect l="l" t="t" r="r" b="b"/>
              <a:pathLst>
                <a:path w="1216471" h="1130448">
                  <a:moveTo>
                    <a:pt x="0" y="0"/>
                  </a:moveTo>
                  <a:lnTo>
                    <a:pt x="1216470" y="0"/>
                  </a:lnTo>
                  <a:lnTo>
                    <a:pt x="1216470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>
              <a:off x="22567192" y="86357"/>
              <a:ext cx="0" cy="1186193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Freeform 10"/>
            <p:cNvSpPr/>
            <p:nvPr/>
          </p:nvSpPr>
          <p:spPr>
            <a:xfrm>
              <a:off x="57436" y="56273"/>
              <a:ext cx="1242375" cy="1242375"/>
            </a:xfrm>
            <a:custGeom>
              <a:avLst/>
              <a:gdLst/>
              <a:ahLst/>
              <a:cxnLst/>
              <a:rect l="l" t="t" r="r" b="b"/>
              <a:pathLst>
                <a:path w="1242375" h="1242375">
                  <a:moveTo>
                    <a:pt x="0" y="0"/>
                  </a:moveTo>
                  <a:lnTo>
                    <a:pt x="1242375" y="0"/>
                  </a:lnTo>
                  <a:lnTo>
                    <a:pt x="1242375" y="1242376"/>
                  </a:lnTo>
                  <a:lnTo>
                    <a:pt x="0" y="1242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0" y="10058432"/>
            <a:ext cx="18288000" cy="365782"/>
            <a:chOff x="0" y="0"/>
            <a:chExt cx="4816593" cy="963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6338"/>
            </a:xfrm>
            <a:custGeom>
              <a:avLst/>
              <a:gdLst/>
              <a:ahLst/>
              <a:cxnLst/>
              <a:rect l="l" t="t" r="r" b="b"/>
              <a:pathLst>
                <a:path w="4816592" h="96338">
                  <a:moveTo>
                    <a:pt x="0" y="0"/>
                  </a:moveTo>
                  <a:lnTo>
                    <a:pt x="4816592" y="0"/>
                  </a:lnTo>
                  <a:lnTo>
                    <a:pt x="4816592" y="96338"/>
                  </a:lnTo>
                  <a:lnTo>
                    <a:pt x="0" y="96338"/>
                  </a:lnTo>
                  <a:close/>
                </a:path>
              </a:pathLst>
            </a:custGeom>
            <a:gradFill rotWithShape="1">
              <a:gsLst>
                <a:gs pos="0">
                  <a:srgbClr val="368CF9">
                    <a:alpha val="100000"/>
                  </a:srgbClr>
                </a:gs>
                <a:gs pos="100000">
                  <a:srgbClr val="002074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16593" cy="134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4823" y="1732798"/>
            <a:ext cx="14955745" cy="504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n-US" sz="32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Architecture diagram of the proposed solution</a:t>
            </a:r>
          </a:p>
          <a:p>
            <a:pPr algn="l">
              <a:lnSpc>
                <a:spcPts val="4416"/>
              </a:lnSpc>
            </a:pPr>
            <a:endParaRPr lang="en-US" sz="32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Off x="0" y="0"/>
            <a:chExt cx="24384000" cy="13716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371600"/>
              <a:chOff x="0" y="0"/>
              <a:chExt cx="4816593" cy="2709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709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"/>
                    </a:lnTo>
                    <a:lnTo>
                      <a:pt x="0" y="2709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73F7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30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2847380" y="112237"/>
              <a:ext cx="1280961" cy="1130448"/>
            </a:xfrm>
            <a:custGeom>
              <a:avLst/>
              <a:gdLst/>
              <a:ahLst/>
              <a:cxnLst/>
              <a:rect l="l" t="t" r="r" b="b"/>
              <a:pathLst>
                <a:path w="1280961" h="1130448">
                  <a:moveTo>
                    <a:pt x="0" y="0"/>
                  </a:moveTo>
                  <a:lnTo>
                    <a:pt x="1280961" y="0"/>
                  </a:lnTo>
                  <a:lnTo>
                    <a:pt x="1280961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1134669" y="112237"/>
              <a:ext cx="1216471" cy="1130448"/>
            </a:xfrm>
            <a:custGeom>
              <a:avLst/>
              <a:gdLst/>
              <a:ahLst/>
              <a:cxnLst/>
              <a:rect l="l" t="t" r="r" b="b"/>
              <a:pathLst>
                <a:path w="1216471" h="1130448">
                  <a:moveTo>
                    <a:pt x="0" y="0"/>
                  </a:moveTo>
                  <a:lnTo>
                    <a:pt x="1216470" y="0"/>
                  </a:lnTo>
                  <a:lnTo>
                    <a:pt x="1216470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>
              <a:off x="22567192" y="86357"/>
              <a:ext cx="0" cy="1186193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Freeform 10"/>
            <p:cNvSpPr/>
            <p:nvPr/>
          </p:nvSpPr>
          <p:spPr>
            <a:xfrm>
              <a:off x="57436" y="56273"/>
              <a:ext cx="1242375" cy="1242375"/>
            </a:xfrm>
            <a:custGeom>
              <a:avLst/>
              <a:gdLst/>
              <a:ahLst/>
              <a:cxnLst/>
              <a:rect l="l" t="t" r="r" b="b"/>
              <a:pathLst>
                <a:path w="1242375" h="1242375">
                  <a:moveTo>
                    <a:pt x="0" y="0"/>
                  </a:moveTo>
                  <a:lnTo>
                    <a:pt x="1242375" y="0"/>
                  </a:lnTo>
                  <a:lnTo>
                    <a:pt x="1242375" y="1242376"/>
                  </a:lnTo>
                  <a:lnTo>
                    <a:pt x="0" y="1242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0" y="10058432"/>
            <a:ext cx="18288000" cy="365782"/>
            <a:chOff x="0" y="0"/>
            <a:chExt cx="4816593" cy="963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6338"/>
            </a:xfrm>
            <a:custGeom>
              <a:avLst/>
              <a:gdLst/>
              <a:ahLst/>
              <a:cxnLst/>
              <a:rect l="l" t="t" r="r" b="b"/>
              <a:pathLst>
                <a:path w="4816592" h="96338">
                  <a:moveTo>
                    <a:pt x="0" y="0"/>
                  </a:moveTo>
                  <a:lnTo>
                    <a:pt x="4816592" y="0"/>
                  </a:lnTo>
                  <a:lnTo>
                    <a:pt x="4816592" y="96338"/>
                  </a:lnTo>
                  <a:lnTo>
                    <a:pt x="0" y="96338"/>
                  </a:lnTo>
                  <a:close/>
                </a:path>
              </a:pathLst>
            </a:custGeom>
            <a:gradFill rotWithShape="1">
              <a:gsLst>
                <a:gs pos="0">
                  <a:srgbClr val="368CF9">
                    <a:alpha val="100000"/>
                  </a:srgbClr>
                </a:gs>
                <a:gs pos="100000">
                  <a:srgbClr val="002074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16593" cy="134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4823" y="1732798"/>
            <a:ext cx="14955745" cy="504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n-US" sz="32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Technologies to be used in the solution:</a:t>
            </a:r>
          </a:p>
          <a:p>
            <a:pPr algn="l">
              <a:lnSpc>
                <a:spcPts val="4416"/>
              </a:lnSpc>
            </a:pPr>
            <a:endParaRPr lang="en-US" sz="32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Off x="0" y="0"/>
            <a:chExt cx="24384000" cy="13716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371600"/>
              <a:chOff x="0" y="0"/>
              <a:chExt cx="4816593" cy="2709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709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"/>
                    </a:lnTo>
                    <a:lnTo>
                      <a:pt x="0" y="2709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73F7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30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2847380" y="112237"/>
              <a:ext cx="1280961" cy="1130448"/>
            </a:xfrm>
            <a:custGeom>
              <a:avLst/>
              <a:gdLst/>
              <a:ahLst/>
              <a:cxnLst/>
              <a:rect l="l" t="t" r="r" b="b"/>
              <a:pathLst>
                <a:path w="1280961" h="1130448">
                  <a:moveTo>
                    <a:pt x="0" y="0"/>
                  </a:moveTo>
                  <a:lnTo>
                    <a:pt x="1280961" y="0"/>
                  </a:lnTo>
                  <a:lnTo>
                    <a:pt x="1280961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1134669" y="112237"/>
              <a:ext cx="1216471" cy="1130448"/>
            </a:xfrm>
            <a:custGeom>
              <a:avLst/>
              <a:gdLst/>
              <a:ahLst/>
              <a:cxnLst/>
              <a:rect l="l" t="t" r="r" b="b"/>
              <a:pathLst>
                <a:path w="1216471" h="1130448">
                  <a:moveTo>
                    <a:pt x="0" y="0"/>
                  </a:moveTo>
                  <a:lnTo>
                    <a:pt x="1216470" y="0"/>
                  </a:lnTo>
                  <a:lnTo>
                    <a:pt x="1216470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>
              <a:off x="22567192" y="86357"/>
              <a:ext cx="0" cy="1186193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Freeform 10"/>
            <p:cNvSpPr/>
            <p:nvPr/>
          </p:nvSpPr>
          <p:spPr>
            <a:xfrm>
              <a:off x="57436" y="56273"/>
              <a:ext cx="1242375" cy="1242375"/>
            </a:xfrm>
            <a:custGeom>
              <a:avLst/>
              <a:gdLst/>
              <a:ahLst/>
              <a:cxnLst/>
              <a:rect l="l" t="t" r="r" b="b"/>
              <a:pathLst>
                <a:path w="1242375" h="1242375">
                  <a:moveTo>
                    <a:pt x="0" y="0"/>
                  </a:moveTo>
                  <a:lnTo>
                    <a:pt x="1242375" y="0"/>
                  </a:lnTo>
                  <a:lnTo>
                    <a:pt x="1242375" y="1242376"/>
                  </a:lnTo>
                  <a:lnTo>
                    <a:pt x="0" y="1242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0" y="10058432"/>
            <a:ext cx="18288000" cy="365782"/>
            <a:chOff x="0" y="0"/>
            <a:chExt cx="4816593" cy="963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6338"/>
            </a:xfrm>
            <a:custGeom>
              <a:avLst/>
              <a:gdLst/>
              <a:ahLst/>
              <a:cxnLst/>
              <a:rect l="l" t="t" r="r" b="b"/>
              <a:pathLst>
                <a:path w="4816592" h="96338">
                  <a:moveTo>
                    <a:pt x="0" y="0"/>
                  </a:moveTo>
                  <a:lnTo>
                    <a:pt x="4816592" y="0"/>
                  </a:lnTo>
                  <a:lnTo>
                    <a:pt x="4816592" y="96338"/>
                  </a:lnTo>
                  <a:lnTo>
                    <a:pt x="0" y="96338"/>
                  </a:lnTo>
                  <a:close/>
                </a:path>
              </a:pathLst>
            </a:custGeom>
            <a:gradFill rotWithShape="1">
              <a:gsLst>
                <a:gs pos="0">
                  <a:srgbClr val="368CF9">
                    <a:alpha val="100000"/>
                  </a:srgbClr>
                </a:gs>
                <a:gs pos="100000">
                  <a:srgbClr val="002074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16593" cy="134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4823" y="1732798"/>
            <a:ext cx="14955745" cy="504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n-US" sz="32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Estimated implementation cost (optional):</a:t>
            </a:r>
          </a:p>
          <a:p>
            <a:pPr algn="l">
              <a:lnSpc>
                <a:spcPts val="4416"/>
              </a:lnSpc>
            </a:pPr>
            <a:endParaRPr lang="en-US" sz="32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"/>
            <a:chOff x="0" y="0"/>
            <a:chExt cx="24384000" cy="137160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371600"/>
              <a:chOff x="0" y="0"/>
              <a:chExt cx="4816593" cy="2709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709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"/>
                    </a:lnTo>
                    <a:lnTo>
                      <a:pt x="0" y="27093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73F7">
                      <a:alpha val="100000"/>
                    </a:srgbClr>
                  </a:gs>
                  <a:gs pos="100000">
                    <a:srgbClr val="000000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30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22847380" y="112237"/>
              <a:ext cx="1280961" cy="1130448"/>
            </a:xfrm>
            <a:custGeom>
              <a:avLst/>
              <a:gdLst/>
              <a:ahLst/>
              <a:cxnLst/>
              <a:rect l="l" t="t" r="r" b="b"/>
              <a:pathLst>
                <a:path w="1280961" h="1130448">
                  <a:moveTo>
                    <a:pt x="0" y="0"/>
                  </a:moveTo>
                  <a:lnTo>
                    <a:pt x="1280961" y="0"/>
                  </a:lnTo>
                  <a:lnTo>
                    <a:pt x="1280961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1134669" y="112237"/>
              <a:ext cx="1216471" cy="1130448"/>
            </a:xfrm>
            <a:custGeom>
              <a:avLst/>
              <a:gdLst/>
              <a:ahLst/>
              <a:cxnLst/>
              <a:rect l="l" t="t" r="r" b="b"/>
              <a:pathLst>
                <a:path w="1216471" h="1130448">
                  <a:moveTo>
                    <a:pt x="0" y="0"/>
                  </a:moveTo>
                  <a:lnTo>
                    <a:pt x="1216470" y="0"/>
                  </a:lnTo>
                  <a:lnTo>
                    <a:pt x="1216470" y="1130448"/>
                  </a:lnTo>
                  <a:lnTo>
                    <a:pt x="0" y="1130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AutoShape 9"/>
            <p:cNvSpPr/>
            <p:nvPr/>
          </p:nvSpPr>
          <p:spPr>
            <a:xfrm>
              <a:off x="22567192" y="86357"/>
              <a:ext cx="0" cy="1186193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0" name="Freeform 10"/>
            <p:cNvSpPr/>
            <p:nvPr/>
          </p:nvSpPr>
          <p:spPr>
            <a:xfrm>
              <a:off x="57436" y="56273"/>
              <a:ext cx="1242375" cy="1242375"/>
            </a:xfrm>
            <a:custGeom>
              <a:avLst/>
              <a:gdLst/>
              <a:ahLst/>
              <a:cxnLst/>
              <a:rect l="l" t="t" r="r" b="b"/>
              <a:pathLst>
                <a:path w="1242375" h="1242375">
                  <a:moveTo>
                    <a:pt x="0" y="0"/>
                  </a:moveTo>
                  <a:lnTo>
                    <a:pt x="1242375" y="0"/>
                  </a:lnTo>
                  <a:lnTo>
                    <a:pt x="1242375" y="1242376"/>
                  </a:lnTo>
                  <a:lnTo>
                    <a:pt x="0" y="1242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0" y="10058432"/>
            <a:ext cx="18288000" cy="365782"/>
            <a:chOff x="0" y="0"/>
            <a:chExt cx="4816593" cy="963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6592" cy="96338"/>
            </a:xfrm>
            <a:custGeom>
              <a:avLst/>
              <a:gdLst/>
              <a:ahLst/>
              <a:cxnLst/>
              <a:rect l="l" t="t" r="r" b="b"/>
              <a:pathLst>
                <a:path w="4816592" h="96338">
                  <a:moveTo>
                    <a:pt x="0" y="0"/>
                  </a:moveTo>
                  <a:lnTo>
                    <a:pt x="4816592" y="0"/>
                  </a:lnTo>
                  <a:lnTo>
                    <a:pt x="4816592" y="96338"/>
                  </a:lnTo>
                  <a:lnTo>
                    <a:pt x="0" y="96338"/>
                  </a:lnTo>
                  <a:close/>
                </a:path>
              </a:pathLst>
            </a:custGeom>
            <a:gradFill rotWithShape="1">
              <a:gsLst>
                <a:gs pos="0">
                  <a:srgbClr val="368CF9">
                    <a:alpha val="100000"/>
                  </a:srgbClr>
                </a:gs>
                <a:gs pos="100000">
                  <a:srgbClr val="002074">
                    <a:alpha val="100000"/>
                  </a:srgbClr>
                </a:gs>
              </a:gsLst>
              <a:lin ang="27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816593" cy="134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8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F866701-19C7-3071-C8E4-E5685A19D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190</Words>
  <Application>Microsoft Office PowerPoint</Application>
  <PresentationFormat>Custom</PresentationFormat>
  <Paragraphs>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Arimo</vt:lpstr>
      <vt:lpstr>Arial</vt:lpstr>
      <vt:lpstr>Canva Sans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[Pub] ISRO BAH 2026 _ Idea Submission Template.pptx</dc:title>
  <dc:creator>Gyanranjan Priyam</dc:creator>
  <cp:lastModifiedBy>Gyanranjan Priyam</cp:lastModifiedBy>
  <cp:revision>3</cp:revision>
  <dcterms:created xsi:type="dcterms:W3CDTF">2006-08-16T00:00:00Z</dcterms:created>
  <dcterms:modified xsi:type="dcterms:W3CDTF">2026-09-13T20:51:03Z</dcterms:modified>
  <dc:identifier>DAHVHKiqb7g</dc:identifier>
</cp:coreProperties>
</file>